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9" r:id="rId2"/>
    <p:sldId id="260" r:id="rId3"/>
    <p:sldId id="267" r:id="rId4"/>
    <p:sldId id="273" r:id="rId5"/>
    <p:sldId id="277" r:id="rId6"/>
    <p:sldId id="263" r:id="rId7"/>
    <p:sldId id="270" r:id="rId8"/>
    <p:sldId id="271" r:id="rId9"/>
    <p:sldId id="272" r:id="rId10"/>
    <p:sldId id="268" r:id="rId11"/>
    <p:sldId id="274" r:id="rId12"/>
    <p:sldId id="278" r:id="rId13"/>
    <p:sldId id="276" r:id="rId14"/>
    <p:sldId id="281" r:id="rId15"/>
    <p:sldId id="282" r:id="rId16"/>
    <p:sldId id="279" r:id="rId17"/>
    <p:sldId id="283" r:id="rId18"/>
    <p:sldId id="275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36" d="100"/>
          <a:sy n="136" d="100"/>
        </p:scale>
        <p:origin x="1584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3" d="100"/>
          <a:sy n="73" d="100"/>
        </p:scale>
        <p:origin x="-150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23F272-7F5A-4349-9C77-137683477526}" type="datetimeFigureOut">
              <a:rPr lang="ru-RU" smtClean="0"/>
              <a:t>23.03.2023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168ECD-D406-465D-9C1C-136330BCD2B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4932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96319" y="802299"/>
            <a:ext cx="5618515" cy="2541431"/>
          </a:xfrm>
        </p:spPr>
        <p:txBody>
          <a:bodyPr bIns="0" anchor="b">
            <a:normAutofit/>
          </a:bodyPr>
          <a:lstStyle>
            <a:lvl1pPr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96319" y="3531205"/>
            <a:ext cx="5618515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96319" y="329308"/>
            <a:ext cx="3086292" cy="3092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4703" y="798973"/>
            <a:ext cx="802005" cy="50357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396319" y="3528542"/>
            <a:ext cx="561851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9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2662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8028" y="798974"/>
            <a:ext cx="1103027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3491" y="798974"/>
            <a:ext cx="5301095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6918028" y="798974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4238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8001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1756130"/>
            <a:ext cx="5617002" cy="1887950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2" y="3806196"/>
            <a:ext cx="5617002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43491" y="3804985"/>
            <a:ext cx="561700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8029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890"/>
            <a:ext cx="6571343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3490" y="2013936"/>
            <a:ext cx="3125871" cy="34375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9182" y="2013936"/>
            <a:ext cx="3125652" cy="343755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8024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164"/>
            <a:ext cx="6571344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9550"/>
            <a:ext cx="312576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3491" y="2824270"/>
            <a:ext cx="3125766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9182" y="2023004"/>
            <a:ext cx="31256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89182" y="2821491"/>
            <a:ext cx="31256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5950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9041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2543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042" y="798973"/>
            <a:ext cx="2425950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6656" y="798974"/>
            <a:ext cx="3828178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9042" y="3205492"/>
            <a:ext cx="2427369" cy="2248181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1748" y="3205491"/>
            <a:ext cx="242327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5504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4996501" y="482171"/>
            <a:ext cx="3511387" cy="5149101"/>
            <a:chOff x="6852919" y="583365"/>
            <a:chExt cx="4681849" cy="5181928"/>
          </a:xfrm>
        </p:grpSpPr>
        <p:sp>
          <p:nvSpPr>
            <p:cNvPr id="14" name="Rectangle 13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240286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64" y="5469857"/>
            <a:ext cx="3252420" cy="320123"/>
          </a:xfrm>
        </p:spPr>
        <p:txBody>
          <a:bodyPr/>
          <a:lstStyle>
            <a:lvl1pPr algn="l">
              <a:defRPr/>
            </a:lvl1pPr>
          </a:lstStyle>
          <a:p>
            <a:fld id="{5B106E36-FD25-4E2D-B0AA-010F637433A0}" type="datetimeFigureOut">
              <a:rPr lang="ru-RU" smtClean="0"/>
              <a:pPr/>
              <a:t>23.03.2023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7530" y="318641"/>
            <a:ext cx="3251553" cy="32093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1281" y="3143605"/>
            <a:ext cx="324201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3287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015734"/>
            <a:ext cx="9144000" cy="407952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38" r="12500" b="-1538"/>
          <a:stretch/>
        </p:blipFill>
        <p:spPr>
          <a:xfrm>
            <a:off x="-1" y="6095253"/>
            <a:ext cx="9144001" cy="774727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0" y="6101127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43491" y="804520"/>
            <a:ext cx="6571343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5733"/>
            <a:ext cx="6571343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23.03.2023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7725" y="798973"/>
            <a:ext cx="795746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334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Учитель\Desktop\Новая папка\вос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7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619672" y="116632"/>
            <a:ext cx="6120680" cy="2016224"/>
          </a:xfrm>
        </p:spPr>
        <p:txBody>
          <a:bodyPr>
            <a:normAutofit/>
          </a:bodyPr>
          <a:lstStyle/>
          <a:p>
            <a:r>
              <a:rPr lang="ru-RU" sz="1400" b="1" dirty="0"/>
              <a:t>                          ДОШКОЛЬНАЯ   ГРУППА</a:t>
            </a:r>
            <a:br>
              <a:rPr lang="ru-RU" sz="1400" b="1" dirty="0"/>
            </a:br>
            <a:r>
              <a:rPr lang="ru-RU" sz="1400" b="1" dirty="0"/>
              <a:t>муниципального казенного  общеобразовательного                                                                                                                                                учреждения  «Верхнеерусланская  ОШ»</a:t>
            </a: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547664" y="2636912"/>
            <a:ext cx="6696744" cy="3001888"/>
          </a:xfrm>
        </p:spPr>
        <p:txBody>
          <a:bodyPr/>
          <a:lstStyle/>
          <a:p>
            <a:r>
              <a:rPr lang="ru-RU" sz="3600" b="1" dirty="0">
                <a:solidFill>
                  <a:srgbClr val="7030A0"/>
                </a:solidFill>
              </a:rPr>
              <a:t>       </a:t>
            </a:r>
            <a:r>
              <a:rPr lang="ru-RU" sz="4400" b="1" dirty="0" err="1">
                <a:solidFill>
                  <a:srgbClr val="7030A0"/>
                </a:solidFill>
              </a:rPr>
              <a:t>ПОРТФОЛИо</a:t>
            </a:r>
            <a:endParaRPr lang="ru-RU" sz="4400" b="1" dirty="0">
              <a:solidFill>
                <a:srgbClr val="7030A0"/>
              </a:solidFill>
            </a:endParaRPr>
          </a:p>
          <a:p>
            <a:r>
              <a:rPr lang="ru-RU" sz="2000" b="1" dirty="0"/>
              <a:t> воспитателя старшей группы</a:t>
            </a:r>
          </a:p>
          <a:p>
            <a:r>
              <a:rPr lang="ru-RU" sz="2000" b="1" dirty="0"/>
              <a:t>             </a:t>
            </a:r>
            <a:r>
              <a:rPr lang="ru-RU" sz="2000" b="1" dirty="0" err="1"/>
              <a:t>Кочерыгиной</a:t>
            </a:r>
            <a:r>
              <a:rPr lang="ru-RU" sz="2000" b="1" dirty="0"/>
              <a:t> Анны Ивановны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Учитель\Desktop\Новая папка\вос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1" y="34824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E55E9DE-666E-7895-9B34-0800416A88AA}"/>
              </a:ext>
            </a:extLst>
          </p:cNvPr>
          <p:cNvSpPr txBox="1"/>
          <p:nvPr/>
        </p:nvSpPr>
        <p:spPr>
          <a:xfrm>
            <a:off x="2201673" y="1157843"/>
            <a:ext cx="69521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7030A0"/>
                </a:solidFill>
              </a:rPr>
              <a:t>Поощрения и награды</a:t>
            </a:r>
          </a:p>
          <a:p>
            <a:endParaRPr lang="ru-RU" sz="2400" b="1" i="1" dirty="0">
              <a:solidFill>
                <a:srgbClr val="7030A0"/>
              </a:solidFill>
            </a:endParaRPr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2D74EED7-AF72-B61D-DAFA-D68D34EAA4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4581566"/>
              </p:ext>
            </p:extLst>
          </p:nvPr>
        </p:nvGraphicFramePr>
        <p:xfrm>
          <a:off x="1043608" y="1988840"/>
          <a:ext cx="5976664" cy="50012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8332">
                  <a:extLst>
                    <a:ext uri="{9D8B030D-6E8A-4147-A177-3AD203B41FA5}">
                      <a16:colId xmlns:a16="http://schemas.microsoft.com/office/drawing/2014/main" val="2071898193"/>
                    </a:ext>
                  </a:extLst>
                </a:gridCol>
                <a:gridCol w="2988332">
                  <a:extLst>
                    <a:ext uri="{9D8B030D-6E8A-4147-A177-3AD203B41FA5}">
                      <a16:colId xmlns:a16="http://schemas.microsoft.com/office/drawing/2014/main" val="820842702"/>
                    </a:ext>
                  </a:extLst>
                </a:gridCol>
              </a:tblGrid>
              <a:tr h="763285">
                <a:tc>
                  <a:txBody>
                    <a:bodyPr/>
                    <a:lstStyle/>
                    <a:p>
                      <a:endParaRPr lang="ru-RU" dirty="0"/>
                    </a:p>
                    <a:p>
                      <a:r>
                        <a:rPr lang="ru-RU" dirty="0"/>
                        <a:t>                  </a:t>
                      </a:r>
                      <a:r>
                        <a:rPr lang="ru-RU" sz="1600" b="1" dirty="0"/>
                        <a:t>Год</a:t>
                      </a:r>
                      <a:endParaRPr lang="ru-RU" b="1" dirty="0"/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7030A0"/>
                        </a:solidFill>
                      </a:endParaRPr>
                    </a:p>
                    <a:p>
                      <a:r>
                        <a:rPr lang="ru-RU" dirty="0">
                          <a:solidFill>
                            <a:srgbClr val="7030A0"/>
                          </a:solidFill>
                        </a:rPr>
                        <a:t>   </a:t>
                      </a:r>
                      <a:r>
                        <a:rPr lang="ru-RU" sz="1600" dirty="0">
                          <a:solidFill>
                            <a:schemeClr val="bg1"/>
                          </a:solidFill>
                        </a:rPr>
                        <a:t>Наименование награды</a:t>
                      </a:r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281260"/>
                  </a:ext>
                </a:extLst>
              </a:tr>
              <a:tr h="763285">
                <a:tc>
                  <a:txBody>
                    <a:bodyPr/>
                    <a:lstStyle/>
                    <a:p>
                      <a:endParaRPr lang="ru-RU" sz="1400" dirty="0"/>
                    </a:p>
                    <a:p>
                      <a:r>
                        <a:rPr lang="ru-RU" sz="1400" dirty="0"/>
                        <a:t>    2022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Благодарственное письмо за активное участие в выставке декоративно-прикладного искусства и народного творчества «Город мастеров-2022»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4712461"/>
                  </a:ext>
                </a:extLst>
              </a:tr>
              <a:tr h="763285">
                <a:tc>
                  <a:txBody>
                    <a:bodyPr/>
                    <a:lstStyle/>
                    <a:p>
                      <a:r>
                        <a:rPr lang="ru-RU" dirty="0"/>
                        <a:t>    2022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Грамота за 1 место в конкурсном</a:t>
                      </a:r>
                      <a:r>
                        <a:rPr lang="ru-RU" sz="1400" baseline="0" dirty="0"/>
                        <a:t> треке Творческая мастерская «</a:t>
                      </a:r>
                      <a:r>
                        <a:rPr lang="en-US" sz="1400" baseline="0" dirty="0"/>
                        <a:t>START ART</a:t>
                      </a:r>
                      <a:r>
                        <a:rPr lang="ru-RU" sz="1400" baseline="0" dirty="0"/>
                        <a:t>»</a:t>
                      </a:r>
                      <a:r>
                        <a:rPr lang="en-US" sz="1400" baseline="0" dirty="0"/>
                        <a:t> </a:t>
                      </a:r>
                      <a:r>
                        <a:rPr lang="ru-RU" sz="1400" baseline="0" dirty="0"/>
                        <a:t>молодежного форума </a:t>
                      </a:r>
                      <a:r>
                        <a:rPr lang="ru-RU" sz="1400" baseline="0" dirty="0" err="1"/>
                        <a:t>Старополтавского</a:t>
                      </a:r>
                      <a:r>
                        <a:rPr lang="ru-RU" sz="1400" baseline="0" dirty="0"/>
                        <a:t> района «</a:t>
                      </a:r>
                      <a:r>
                        <a:rPr lang="en-US" sz="1400" baseline="0" dirty="0"/>
                        <a:t>V</a:t>
                      </a:r>
                      <a:r>
                        <a:rPr lang="ru-RU" sz="1400" baseline="0" dirty="0" err="1"/>
                        <a:t>ектор</a:t>
                      </a:r>
                      <a:r>
                        <a:rPr lang="ru-RU" sz="1400" baseline="0" dirty="0"/>
                        <a:t> развития»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9141332"/>
                  </a:ext>
                </a:extLst>
              </a:tr>
              <a:tr h="763285">
                <a:tc>
                  <a:txBody>
                    <a:bodyPr/>
                    <a:lstStyle/>
                    <a:p>
                      <a:endParaRPr lang="ru-RU" dirty="0"/>
                    </a:p>
                    <a:p>
                      <a:r>
                        <a:rPr lang="ru-RU" dirty="0"/>
                        <a:t>      2022 год</a:t>
                      </a:r>
                    </a:p>
                    <a:p>
                      <a:r>
                        <a:rPr lang="ru-RU" dirty="0"/>
                        <a:t>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Диплом участника Х</a:t>
                      </a:r>
                      <a:r>
                        <a:rPr lang="ru-RU" sz="1400" baseline="0" dirty="0"/>
                        <a:t> Регионального фестиваля «Мой край родной-Поволжье» за презентацию результатов проекта «Любимые уголки родного края»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7234167"/>
                  </a:ext>
                </a:extLst>
              </a:tr>
              <a:tr h="7632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28777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0364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Учитель\Desktop\Новая папка\вос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5" y="14606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\Desktop\IMG_20230311_144333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5" y="3271537"/>
            <a:ext cx="1872207" cy="269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USer\Desktop\IMG_20230313_08023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556792"/>
            <a:ext cx="1872208" cy="2692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USer\Desktop\Screenshot_2023-03-11-14-53-21-795_com.miui.gallery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564904"/>
            <a:ext cx="1944214" cy="269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0016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Учитель\Desktop\Новая папка\вос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670"/>
            <a:ext cx="9174022" cy="6880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2798041"/>
              </p:ext>
            </p:extLst>
          </p:nvPr>
        </p:nvGraphicFramePr>
        <p:xfrm>
          <a:off x="1115616" y="2708920"/>
          <a:ext cx="6504384" cy="32403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60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81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3482">
                <a:tc>
                  <a:txBody>
                    <a:bodyPr/>
                    <a:lstStyle/>
                    <a:p>
                      <a:r>
                        <a:rPr lang="ru-RU" dirty="0"/>
                        <a:t>            №</a:t>
                      </a: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   Название сайта</a:t>
                      </a: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          Адрес</a:t>
                      </a:r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2046">
                <a:tc>
                  <a:txBody>
                    <a:bodyPr/>
                    <a:lstStyle/>
                    <a:p>
                      <a:r>
                        <a:rPr lang="ru-RU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Социальная образовательная сеть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www</a:t>
                      </a:r>
                      <a:r>
                        <a:rPr lang="ru-RU" sz="1400" dirty="0"/>
                        <a:t>.</a:t>
                      </a:r>
                      <a:r>
                        <a:rPr lang="en-US" sz="1400" dirty="0" err="1"/>
                        <a:t>maaam</a:t>
                      </a:r>
                      <a:r>
                        <a:rPr lang="ru-RU" sz="1400" dirty="0"/>
                        <a:t>.</a:t>
                      </a:r>
                      <a:r>
                        <a:rPr lang="en-US" sz="1400" dirty="0" err="1"/>
                        <a:t>ru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6392">
                <a:tc>
                  <a:txBody>
                    <a:bodyPr/>
                    <a:lstStyle/>
                    <a:p>
                      <a:r>
                        <a:rPr lang="en-US" b="1" dirty="0"/>
                        <a:t>2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/>
                        <a:t>Сайт</a:t>
                      </a:r>
                      <a:r>
                        <a:rPr lang="ru-RU" sz="1400" b="0" baseline="0" dirty="0"/>
                        <a:t> Детский сад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www</a:t>
                      </a:r>
                      <a:r>
                        <a:rPr lang="ru-RU" sz="1400" dirty="0"/>
                        <a:t>.</a:t>
                      </a:r>
                      <a:r>
                        <a:rPr lang="en-US" sz="1400" dirty="0" err="1"/>
                        <a:t>detskivsad</a:t>
                      </a:r>
                      <a:r>
                        <a:rPr lang="ru-RU" sz="1400" dirty="0"/>
                        <a:t>.</a:t>
                      </a:r>
                      <a:r>
                        <a:rPr lang="en-US" sz="1400" dirty="0" err="1"/>
                        <a:t>ru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2046">
                <a:tc>
                  <a:txBody>
                    <a:bodyPr/>
                    <a:lstStyle/>
                    <a:p>
                      <a:r>
                        <a:rPr lang="en-US" sz="1400" b="1" dirty="0"/>
                        <a:t>3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«Все</a:t>
                      </a:r>
                      <a:r>
                        <a:rPr lang="ru-RU" sz="1400" baseline="0" dirty="0"/>
                        <a:t> для воспитателей и родителей»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www</a:t>
                      </a:r>
                      <a:r>
                        <a:rPr lang="ru-RU" sz="1400" dirty="0"/>
                        <a:t>.</a:t>
                      </a:r>
                      <a:r>
                        <a:rPr lang="en-US" sz="1400" dirty="0" err="1"/>
                        <a:t>doshkolniki</a:t>
                      </a:r>
                      <a:r>
                        <a:rPr lang="ru-RU" sz="1400" dirty="0"/>
                        <a:t>.</a:t>
                      </a:r>
                      <a:r>
                        <a:rPr lang="en-US" sz="1400" dirty="0"/>
                        <a:t>com</a:t>
                      </a:r>
                      <a:r>
                        <a:rPr lang="ru-RU" sz="1400" dirty="0"/>
                        <a:t>.</a:t>
                      </a:r>
                      <a:r>
                        <a:rPr lang="en-US" sz="1400" dirty="0" err="1"/>
                        <a:t>ru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6392">
                <a:tc>
                  <a:txBody>
                    <a:bodyPr/>
                    <a:lstStyle/>
                    <a:p>
                      <a:r>
                        <a:rPr lang="ru-RU" sz="1400" b="1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/>
                        <a:t>Все</a:t>
                      </a:r>
                      <a:r>
                        <a:rPr lang="ru-RU" sz="1400" b="0" baseline="0" dirty="0"/>
                        <a:t> для детского сада</a:t>
                      </a:r>
                      <a:r>
                        <a:rPr lang="ru-RU" sz="1400" b="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www</a:t>
                      </a:r>
                      <a:r>
                        <a:rPr lang="ru-RU" sz="1400" dirty="0"/>
                        <a:t>.</a:t>
                      </a:r>
                      <a:r>
                        <a:rPr lang="en-US" sz="1400" dirty="0" err="1"/>
                        <a:t>ivaleks</a:t>
                      </a:r>
                      <a:r>
                        <a:rPr lang="ru-RU" sz="1400" dirty="0"/>
                        <a:t>.</a:t>
                      </a:r>
                      <a:r>
                        <a:rPr lang="en-US" sz="1400" dirty="0" err="1"/>
                        <a:t>vistcom</a:t>
                      </a:r>
                      <a:r>
                        <a:rPr lang="ru-RU" sz="1400" dirty="0"/>
                        <a:t>.</a:t>
                      </a:r>
                      <a:r>
                        <a:rPr lang="en-US" sz="1400" dirty="0" err="1"/>
                        <a:t>ru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372FFD8-9F64-3F61-FE2D-B8051ECC405D}"/>
              </a:ext>
            </a:extLst>
          </p:cNvPr>
          <p:cNvSpPr txBox="1"/>
          <p:nvPr/>
        </p:nvSpPr>
        <p:spPr>
          <a:xfrm>
            <a:off x="899593" y="1340768"/>
            <a:ext cx="7128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7030A0"/>
                </a:solidFill>
              </a:rPr>
              <a:t>Список используемых интернет ресурсов</a:t>
            </a:r>
          </a:p>
        </p:txBody>
      </p:sp>
    </p:spTree>
    <p:extLst>
      <p:ext uri="{BB962C8B-B14F-4D97-AF65-F5344CB8AC3E}">
        <p14:creationId xmlns:p14="http://schemas.microsoft.com/office/powerpoint/2010/main" val="10440456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Учитель\Desktop\Новая папка\вос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A9B2215-3EB7-1A97-445F-5A4C720891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196752"/>
            <a:ext cx="2021410" cy="323646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25CD1F6-5287-5FB0-B5EE-0C3DDD7D7A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1294" y="2204864"/>
            <a:ext cx="2021410" cy="316989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48CDC3C-2B30-A62E-A1EA-E1C5057048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2892781"/>
            <a:ext cx="2021409" cy="3080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4528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Учитель\Desktop\Новая папка\вос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E7C1EDC-FEDC-A2E1-186A-0EA26FC09E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258" y="980728"/>
            <a:ext cx="2088232" cy="324036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D12E3D8-01F0-974D-0566-0596A5F25D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2510" y="2852936"/>
            <a:ext cx="2088232" cy="3240361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36A4E401-CB26-426B-E558-535D29608B3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0633" y="2132856"/>
            <a:ext cx="2088232" cy="323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4120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Учитель\Desktop\Новая папка\вос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92B3D76-0DFA-2C4E-E056-E00011A697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196752"/>
            <a:ext cx="6204181" cy="465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2220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Учитель\Desktop\Новая папка\вос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8F0FC3C-4EFD-212F-3347-73FA37663D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143000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4497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Учитель\Desktop\Новая папка\вос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CD39C1B-0BDF-B770-51DD-6BEF574C3E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980728"/>
            <a:ext cx="3024336" cy="448794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3AEA109-6179-9E39-8D5C-F5E6F5084E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628800"/>
            <a:ext cx="3384376" cy="4487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9912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Учитель\Desktop\Новая папка\вос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47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C770943-79AE-A419-284F-7F452A379DF3}"/>
              </a:ext>
            </a:extLst>
          </p:cNvPr>
          <p:cNvSpPr txBox="1"/>
          <p:nvPr/>
        </p:nvSpPr>
        <p:spPr>
          <a:xfrm>
            <a:off x="1259632" y="2276872"/>
            <a:ext cx="62646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</a:t>
            </a:r>
          </a:p>
          <a:p>
            <a:r>
              <a:rPr lang="ru-RU" sz="6000" b="1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внимание       </a:t>
            </a:r>
          </a:p>
        </p:txBody>
      </p:sp>
    </p:spTree>
    <p:extLst>
      <p:ext uri="{BB962C8B-B14F-4D97-AF65-F5344CB8AC3E}">
        <p14:creationId xmlns:p14="http://schemas.microsoft.com/office/powerpoint/2010/main" val="2200905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BD36F41-8B68-CF9B-2A7D-6150238D69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620689"/>
            <a:ext cx="6336704" cy="5209486"/>
          </a:xfrm>
          <a:prstGeom prst="rect">
            <a:avLst/>
          </a:prstGeom>
        </p:spPr>
      </p:pic>
      <p:pic>
        <p:nvPicPr>
          <p:cNvPr id="2050" name="Picture 2" descr="C:\Users\Учитель\Desktop\Новая папка\вос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76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BDE2FF1-CCCF-87F8-45D0-6A9842603D7B}"/>
              </a:ext>
            </a:extLst>
          </p:cNvPr>
          <p:cNvSpPr txBox="1"/>
          <p:nvPr/>
        </p:nvSpPr>
        <p:spPr>
          <a:xfrm rot="569257">
            <a:off x="2436333" y="5587980"/>
            <a:ext cx="40587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/>
              <a:t>Кочерыгина</a:t>
            </a:r>
            <a:r>
              <a:rPr lang="ru-RU" sz="2000" b="1" dirty="0"/>
              <a:t> </a:t>
            </a:r>
            <a:r>
              <a:rPr lang="ru-RU" sz="2000" b="1" i="1" dirty="0"/>
              <a:t>Анна</a:t>
            </a:r>
            <a:r>
              <a:rPr lang="ru-RU" sz="2000" b="1" dirty="0"/>
              <a:t> Ивановна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Учитель\Desktop\Новая папка\вос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FE2D458-4DA3-6F3A-04E7-927554C5B7B8}"/>
              </a:ext>
            </a:extLst>
          </p:cNvPr>
          <p:cNvSpPr txBox="1"/>
          <p:nvPr/>
        </p:nvSpPr>
        <p:spPr>
          <a:xfrm>
            <a:off x="1619672" y="980728"/>
            <a:ext cx="45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2050" name="Picture 2" descr="C:\Users\2755~1\AppData\Local\Temp\Rar$DRa0.804\dRBLvRRd4yM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92" t="16373"/>
          <a:stretch/>
        </p:blipFill>
        <p:spPr bwMode="auto">
          <a:xfrm>
            <a:off x="1115617" y="2050473"/>
            <a:ext cx="2448272" cy="3813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23728" y="980728"/>
            <a:ext cx="6715484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7030A0"/>
                </a:solidFill>
              </a:rPr>
              <a:t>Информационная карта</a:t>
            </a:r>
          </a:p>
          <a:p>
            <a:endParaRPr lang="ru-RU" b="1" i="1" dirty="0">
              <a:solidFill>
                <a:srgbClr val="7030A0"/>
              </a:solidFill>
            </a:endParaRPr>
          </a:p>
          <a:p>
            <a:r>
              <a:rPr lang="ru-RU" b="1" i="1" dirty="0">
                <a:solidFill>
                  <a:srgbClr val="7030A0"/>
                </a:solidFill>
              </a:rPr>
              <a:t>          </a:t>
            </a:r>
            <a:r>
              <a:rPr lang="ru-RU" b="1" i="1" dirty="0" err="1"/>
              <a:t>Кочерыгина</a:t>
            </a:r>
            <a:r>
              <a:rPr lang="ru-RU" b="1" i="1" dirty="0"/>
              <a:t> Анна Ивановна</a:t>
            </a:r>
          </a:p>
          <a:p>
            <a:r>
              <a:rPr lang="ru-RU" b="1" i="1" dirty="0">
                <a:solidFill>
                  <a:srgbClr val="7030A0"/>
                </a:solidFill>
              </a:rPr>
              <a:t>                                  </a:t>
            </a:r>
          </a:p>
          <a:p>
            <a:r>
              <a:rPr lang="ru-RU" b="1" i="1" dirty="0">
                <a:solidFill>
                  <a:srgbClr val="7030A0"/>
                </a:solidFill>
              </a:rPr>
              <a:t>                            </a:t>
            </a:r>
            <a:r>
              <a:rPr lang="ru-RU" sz="1600" b="1" dirty="0"/>
              <a:t>Дата рождения</a:t>
            </a:r>
            <a:r>
              <a:rPr lang="ru-RU" sz="1600" b="1" i="1" dirty="0"/>
              <a:t>: </a:t>
            </a:r>
            <a:r>
              <a:rPr lang="ru-RU" sz="1400" dirty="0"/>
              <a:t>27 ноября                   </a:t>
            </a:r>
          </a:p>
          <a:p>
            <a:r>
              <a:rPr lang="ru-RU" sz="1400" dirty="0"/>
              <a:t>                                           1989 года.</a:t>
            </a:r>
          </a:p>
          <a:p>
            <a:r>
              <a:rPr lang="ru-RU" sz="1400" b="1" dirty="0"/>
              <a:t>                                     Образование</a:t>
            </a:r>
            <a:r>
              <a:rPr lang="ru-RU" sz="1400" dirty="0"/>
              <a:t>: высшее, ФГБОУ ВПО </a:t>
            </a:r>
          </a:p>
          <a:p>
            <a:r>
              <a:rPr lang="ru-RU" sz="1400" dirty="0"/>
              <a:t>                                          «ВОЛГОГРАДСКИЙ ГОСУДАР-</a:t>
            </a:r>
          </a:p>
          <a:p>
            <a:r>
              <a:rPr lang="ru-RU" sz="1400" dirty="0"/>
              <a:t>                                           СТВЕННЫЙ СОЦИАЛЬНО-ПЕДАГО-</a:t>
            </a:r>
          </a:p>
          <a:p>
            <a:r>
              <a:rPr lang="ru-RU" sz="1400" dirty="0"/>
              <a:t>                                            ГИЧЕСКИЙ УНИВЕРСИТЕТ»            </a:t>
            </a:r>
          </a:p>
          <a:p>
            <a:r>
              <a:rPr lang="ru-RU" sz="1400" dirty="0"/>
              <a:t>                                     </a:t>
            </a:r>
            <a:r>
              <a:rPr lang="ru-RU" sz="1400" b="1" dirty="0"/>
              <a:t>Место работы</a:t>
            </a:r>
            <a:r>
              <a:rPr lang="ru-RU" sz="1400" dirty="0"/>
              <a:t>: Дошкольная группа</a:t>
            </a:r>
          </a:p>
          <a:p>
            <a:r>
              <a:rPr lang="ru-RU" sz="1400" dirty="0"/>
              <a:t>                                           «Колокольчик» МКОУ «</a:t>
            </a:r>
            <a:r>
              <a:rPr lang="ru-RU" sz="1400" dirty="0" err="1"/>
              <a:t>Верхнеерус</a:t>
            </a:r>
            <a:r>
              <a:rPr lang="ru-RU" sz="1400" dirty="0"/>
              <a:t>-</a:t>
            </a:r>
          </a:p>
          <a:p>
            <a:r>
              <a:rPr lang="ru-RU" sz="1400" dirty="0"/>
              <a:t>                                            </a:t>
            </a:r>
            <a:r>
              <a:rPr lang="ru-RU" sz="1400" dirty="0" err="1"/>
              <a:t>ланская</a:t>
            </a:r>
            <a:r>
              <a:rPr lang="ru-RU" sz="1400" dirty="0"/>
              <a:t> ОШ »</a:t>
            </a:r>
          </a:p>
          <a:p>
            <a:r>
              <a:rPr lang="ru-RU" dirty="0"/>
              <a:t>                             </a:t>
            </a:r>
            <a:r>
              <a:rPr lang="ru-RU" sz="1400" b="1" dirty="0"/>
              <a:t>Занимаемая должность: </a:t>
            </a:r>
            <a:r>
              <a:rPr lang="ru-RU" sz="1400" dirty="0"/>
              <a:t>воспитатель</a:t>
            </a:r>
          </a:p>
          <a:p>
            <a:r>
              <a:rPr lang="ru-RU" sz="1400" dirty="0"/>
              <a:t>                                     </a:t>
            </a:r>
            <a:r>
              <a:rPr lang="ru-RU" sz="1400" b="1" dirty="0"/>
              <a:t>Стаж работы: </a:t>
            </a:r>
          </a:p>
          <a:p>
            <a:r>
              <a:rPr lang="ru-RU" sz="1400" b="1" dirty="0"/>
              <a:t>                                            </a:t>
            </a:r>
            <a:r>
              <a:rPr lang="ru-RU" sz="1400" dirty="0"/>
              <a:t>1. общий стаж-12 лет;</a:t>
            </a:r>
          </a:p>
          <a:p>
            <a:r>
              <a:rPr lang="ru-RU" sz="1400" dirty="0"/>
              <a:t>                                            2. в данном учреждении-10 лет;</a:t>
            </a:r>
          </a:p>
          <a:p>
            <a:r>
              <a:rPr lang="ru-RU" sz="1400" dirty="0"/>
              <a:t>                                            3. в занимаемой должности-12 лет. 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247481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Учитель\Desktop\Новая папка\вос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3" y="32692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0E1E507-BB97-74E3-9FC0-B07943CE477B}"/>
              </a:ext>
            </a:extLst>
          </p:cNvPr>
          <p:cNvSpPr txBox="1"/>
          <p:nvPr/>
        </p:nvSpPr>
        <p:spPr>
          <a:xfrm>
            <a:off x="971600" y="1412776"/>
            <a:ext cx="590592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7030A0"/>
                </a:solidFill>
              </a:rPr>
              <a:t>                             Образование</a:t>
            </a:r>
          </a:p>
          <a:p>
            <a:r>
              <a:rPr lang="ru-RU" sz="1600" b="1" dirty="0"/>
              <a:t>                                      </a:t>
            </a:r>
            <a:r>
              <a:rPr lang="ru-RU" sz="1400" dirty="0"/>
              <a:t>Высшее</a:t>
            </a:r>
          </a:p>
          <a:p>
            <a:r>
              <a:rPr lang="ru-RU" sz="1400" dirty="0"/>
              <a:t>ФГБОУ ВПО «ВОЛГОГРАДСКИЙ ГОСУДАРСТВЕННЫЙ      СОЦИАЛЬНО-ПЕДАГОГИЧЕСКИЙ УНИВЕРСИТЕТ»</a:t>
            </a:r>
          </a:p>
          <a:p>
            <a:r>
              <a:rPr lang="ru-RU" sz="1400" dirty="0"/>
              <a:t>     Присвоена квалификация ПСИХОЛОГ.  ПРЕПОДАВАТЕЛЬ   ПСИХОЛОГИИ </a:t>
            </a:r>
          </a:p>
          <a:p>
            <a:endParaRPr lang="ru-RU" sz="1400" dirty="0"/>
          </a:p>
          <a:p>
            <a:r>
              <a:rPr lang="ru-RU" sz="1400" dirty="0"/>
              <a:t>                                 </a:t>
            </a:r>
            <a:endParaRPr lang="ru-RU" sz="1600" dirty="0"/>
          </a:p>
          <a:p>
            <a:endParaRPr lang="ru-RU" sz="1400" dirty="0"/>
          </a:p>
          <a:p>
            <a:endParaRPr lang="ru-RU" b="1" i="1" dirty="0">
              <a:solidFill>
                <a:srgbClr val="7030A0"/>
              </a:solidFill>
            </a:endParaRPr>
          </a:p>
          <a:p>
            <a:r>
              <a:rPr lang="ru-RU" dirty="0"/>
              <a:t>            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BFC3EB6-F7D8-136F-B205-11F74BE45E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763688" y="2852936"/>
            <a:ext cx="4248472" cy="3043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652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Учитель\Desktop\Новая папка\вос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5" y="12131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IMG_20230311_14425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492896"/>
            <a:ext cx="4968553" cy="3718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27584" y="1052736"/>
            <a:ext cx="648072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7030A0"/>
                </a:solidFill>
              </a:rPr>
              <a:t>Диплом о профессиональной переподготовке</a:t>
            </a:r>
          </a:p>
          <a:p>
            <a:r>
              <a:rPr lang="ru-RU" sz="2000" dirty="0">
                <a:solidFill>
                  <a:srgbClr val="7030A0"/>
                </a:solidFill>
              </a:rPr>
              <a:t>  </a:t>
            </a:r>
            <a:r>
              <a:rPr lang="ru-RU" sz="1400" dirty="0"/>
              <a:t>Присвоена квалификация </a:t>
            </a:r>
          </a:p>
          <a:p>
            <a:r>
              <a:rPr lang="ru-RU" sz="1400" dirty="0"/>
              <a:t>   Воспитатель дошкольной образовательной организации </a:t>
            </a:r>
          </a:p>
        </p:txBody>
      </p:sp>
    </p:spTree>
    <p:extLst>
      <p:ext uri="{BB962C8B-B14F-4D97-AF65-F5344CB8AC3E}">
        <p14:creationId xmlns:p14="http://schemas.microsoft.com/office/powerpoint/2010/main" val="103630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Учитель\Desktop\Новая папка\вос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CB29983-C6B9-2F1C-F1DA-A5229B08FDF9}"/>
              </a:ext>
            </a:extLst>
          </p:cNvPr>
          <p:cNvSpPr txBox="1"/>
          <p:nvPr/>
        </p:nvSpPr>
        <p:spPr>
          <a:xfrm>
            <a:off x="1115616" y="1556792"/>
            <a:ext cx="59766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/>
              <a:t>                  </a:t>
            </a:r>
            <a:r>
              <a:rPr lang="ru-RU" sz="2400" b="1" i="1" dirty="0">
                <a:solidFill>
                  <a:srgbClr val="7030A0"/>
                </a:solidFill>
              </a:rPr>
              <a:t>Мое педагогическое кредо</a:t>
            </a:r>
            <a:r>
              <a:rPr lang="ru-RU" i="1" dirty="0"/>
              <a:t>:</a:t>
            </a:r>
          </a:p>
          <a:p>
            <a:r>
              <a:rPr lang="ru-RU" i="1" dirty="0"/>
              <a:t>   «</a:t>
            </a:r>
            <a:r>
              <a:rPr lang="ru-RU" sz="1400" b="1" i="1" dirty="0"/>
              <a:t>Подарить сердце детям, стать настоящим                                            мастером своего дела!»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E97E13-7676-8B09-DEC1-2BC480409C23}"/>
              </a:ext>
            </a:extLst>
          </p:cNvPr>
          <p:cNvSpPr txBox="1"/>
          <p:nvPr/>
        </p:nvSpPr>
        <p:spPr>
          <a:xfrm>
            <a:off x="1259632" y="2961526"/>
            <a:ext cx="64807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7030A0"/>
                </a:solidFill>
              </a:rPr>
              <a:t>           Мой профессиональный автопортрет.</a:t>
            </a:r>
          </a:p>
          <a:p>
            <a:r>
              <a:rPr lang="ru-RU" sz="1400" b="1" i="1" dirty="0"/>
              <a:t>Счастливого воспитателя видно сразу - он живет в среде детей, </a:t>
            </a:r>
          </a:p>
          <a:p>
            <a:r>
              <a:rPr lang="ru-RU" sz="1400" b="1" i="1" dirty="0"/>
              <a:t>понимает их потребности, умеет наладить контакт с родителями,</a:t>
            </a:r>
          </a:p>
          <a:p>
            <a:r>
              <a:rPr lang="ru-RU" sz="1400" b="1" i="1" dirty="0"/>
              <a:t>вдумчиво относится ко всему, что его окружает.</a:t>
            </a:r>
          </a:p>
        </p:txBody>
      </p:sp>
    </p:spTree>
    <p:extLst>
      <p:ext uri="{BB962C8B-B14F-4D97-AF65-F5344CB8AC3E}">
        <p14:creationId xmlns:p14="http://schemas.microsoft.com/office/powerpoint/2010/main" val="1671529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Учитель\Desktop\Новая папка\вос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9" y="-261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AD5BE35-7F5B-67C4-5C2A-802146BD4205}"/>
              </a:ext>
            </a:extLst>
          </p:cNvPr>
          <p:cNvSpPr txBox="1"/>
          <p:nvPr/>
        </p:nvSpPr>
        <p:spPr>
          <a:xfrm>
            <a:off x="971600" y="1258914"/>
            <a:ext cx="475252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7030A0"/>
                </a:solidFill>
              </a:rPr>
              <a:t>          Принципы моей</a:t>
            </a:r>
          </a:p>
          <a:p>
            <a:r>
              <a:rPr lang="ru-RU" sz="2400" b="1" i="1" dirty="0">
                <a:solidFill>
                  <a:srgbClr val="7030A0"/>
                </a:solidFill>
              </a:rPr>
              <a:t>педагогической деятельности</a:t>
            </a:r>
          </a:p>
          <a:p>
            <a:endParaRPr lang="ru-RU" b="1" i="1" dirty="0">
              <a:solidFill>
                <a:srgbClr val="7030A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/>
              <a:t>Планирование образовательной деятельности на основе индивидуальных особенностей каждого ребенка.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/>
              <a:t>Поддержка инициативы детей в разных видах деятельности.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/>
              <a:t>Содействие и сотрудничество детей и взрослых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/>
              <a:t>Полноценное проживание ребенком дошкольного детства.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/>
              <a:t>Формирование познавательных интересов, познавательного действия в разных видах деятельности.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1600" dirty="0"/>
          </a:p>
          <a:p>
            <a:r>
              <a:rPr lang="ru-RU" sz="1600" dirty="0"/>
              <a:t>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3D83D62-378C-9BEF-32A6-470116ACA1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2780928"/>
            <a:ext cx="1992966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185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Учитель\Desktop\Новая папка\вос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576200C-8F68-2C8B-D16D-F990B58FC293}"/>
              </a:ext>
            </a:extLst>
          </p:cNvPr>
          <p:cNvSpPr txBox="1"/>
          <p:nvPr/>
        </p:nvSpPr>
        <p:spPr>
          <a:xfrm>
            <a:off x="830415" y="1556792"/>
            <a:ext cx="6189857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7030A0"/>
                </a:solidFill>
              </a:rPr>
              <a:t>   Использование ИКТ                                             в  образовательном  процессе:</a:t>
            </a:r>
          </a:p>
          <a:p>
            <a:endParaRPr lang="ru-RU" dirty="0">
              <a:solidFill>
                <a:srgbClr val="7030A0"/>
              </a:solidFill>
            </a:endParaRPr>
          </a:p>
          <a:p>
            <a:pPr marL="285750" indent="-285750">
              <a:buFontTx/>
              <a:buChar char="-"/>
            </a:pPr>
            <a:r>
              <a:rPr lang="ru-RU" sz="1400" dirty="0"/>
              <a:t>Оформление материалов по различным направлениям  деятельности, с использованием программ</a:t>
            </a:r>
            <a:r>
              <a:rPr lang="en-US" sz="1400" dirty="0"/>
              <a:t> Microsoft Office</a:t>
            </a:r>
            <a:r>
              <a:rPr lang="ru-RU" sz="1400" dirty="0"/>
              <a:t>,</a:t>
            </a:r>
            <a:r>
              <a:rPr lang="en-US" sz="1400" dirty="0"/>
              <a:t> Word</a:t>
            </a:r>
            <a:r>
              <a:rPr lang="ru-RU" sz="1400" dirty="0"/>
              <a:t>, в том числе при разработки планов и конспектов НОД, различного вида мероприятий, консультаций для родителей.</a:t>
            </a:r>
          </a:p>
          <a:p>
            <a:pPr marL="285750" indent="-285750">
              <a:buFontTx/>
              <a:buChar char="-"/>
            </a:pPr>
            <a:r>
              <a:rPr lang="ru-RU" sz="1400" dirty="0"/>
              <a:t>Создание презентаций в программе</a:t>
            </a:r>
            <a:r>
              <a:rPr lang="en-US" sz="1400" dirty="0"/>
              <a:t> Power Point</a:t>
            </a:r>
            <a:r>
              <a:rPr lang="ru-RU" sz="1400" dirty="0"/>
              <a:t> для повышения эффективности образовательной деятельности с детьми, в процессе проведения родительских  собраний, праздничных мероприятий.</a:t>
            </a:r>
          </a:p>
          <a:p>
            <a:pPr marL="285750" indent="-285750">
              <a:buFontTx/>
              <a:buChar char="-"/>
            </a:pPr>
            <a:r>
              <a:rPr lang="ru-RU" sz="1400" dirty="0"/>
              <a:t>Использование презентаций с целью информационного и научно-педагогического сопровождения образовательного процесса в группе, в подборе дополнительного познавательно-иллюстративного материала.</a:t>
            </a:r>
          </a:p>
          <a:p>
            <a:pPr marL="285750" indent="-285750">
              <a:buFontTx/>
              <a:buChar char="-"/>
            </a:pPr>
            <a:r>
              <a:rPr lang="ru-RU" sz="1400" dirty="0"/>
              <a:t>Оформление стендов, буклетов. Знакомство с периодикой, общение с коллегами.</a:t>
            </a:r>
          </a:p>
          <a:p>
            <a:pPr marL="285750" indent="-285750">
              <a:buFontTx/>
              <a:buChar char="-"/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9929491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Учитель\Desktop\Новая папка\вос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8" t="-7888" r="10338" b="1"/>
          <a:stretch/>
        </p:blipFill>
        <p:spPr bwMode="auto">
          <a:xfrm>
            <a:off x="848925" y="510227"/>
            <a:ext cx="6478252" cy="5837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6990662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926</TotalTime>
  <Words>472</Words>
  <Application>Microsoft Office PowerPoint</Application>
  <PresentationFormat>Экран (4:3)</PresentationFormat>
  <Paragraphs>89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Gill Sans MT</vt:lpstr>
      <vt:lpstr>Wingdings</vt:lpstr>
      <vt:lpstr>Галерея</vt:lpstr>
      <vt:lpstr>                          ДОШКОЛЬНАЯ   ГРУППА муниципального казенного  общеобразовательного                                                                                                                                                учреждения  «Верхнеерусланская  ОШ»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мама</dc:creator>
  <cp:lastModifiedBy>Алексей Алексей</cp:lastModifiedBy>
  <cp:revision>46</cp:revision>
  <dcterms:created xsi:type="dcterms:W3CDTF">2017-03-15T17:49:51Z</dcterms:created>
  <dcterms:modified xsi:type="dcterms:W3CDTF">2023-03-23T06:58:27Z</dcterms:modified>
</cp:coreProperties>
</file>